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67" r:id="rId6"/>
    <p:sldId id="285" r:id="rId7"/>
    <p:sldId id="257" r:id="rId8"/>
    <p:sldId id="258" r:id="rId9"/>
    <p:sldId id="259" r:id="rId10"/>
    <p:sldId id="273" r:id="rId11"/>
    <p:sldId id="276" r:id="rId12"/>
    <p:sldId id="274" r:id="rId13"/>
    <p:sldId id="275" r:id="rId14"/>
    <p:sldId id="269" r:id="rId15"/>
    <p:sldId id="268" r:id="rId16"/>
    <p:sldId id="270" r:id="rId17"/>
    <p:sldId id="271" r:id="rId18"/>
    <p:sldId id="272" r:id="rId19"/>
    <p:sldId id="261" r:id="rId20"/>
    <p:sldId id="262" r:id="rId21"/>
    <p:sldId id="277" r:id="rId22"/>
    <p:sldId id="278" r:id="rId23"/>
    <p:sldId id="279" r:id="rId24"/>
    <p:sldId id="266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54"/>
    <a:srgbClr val="DF4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44B92-74DD-4B29-9967-B01150F3A046}" v="24" dt="2025-10-07T12:51:53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9"/>
    <p:restoredTop sz="96405"/>
  </p:normalViewPr>
  <p:slideViewPr>
    <p:cSldViewPr snapToGrid="0" snapToObjects="1">
      <p:cViewPr>
        <p:scale>
          <a:sx n="94" d="100"/>
          <a:sy n="94" d="100"/>
        </p:scale>
        <p:origin x="9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C370-5908-BF4D-9A71-01362AA18252}" type="datetimeFigureOut">
              <a:rPr lang="es-ES" smtClean="0"/>
              <a:t>19/10/25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4D57-DC55-0D44-ACDC-97897DC89D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7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1FA58A-2914-6B94-A918-421C2DFF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7E4AF3-58E0-CD41-879A-CFD5DC5B5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53481" y="353085"/>
            <a:ext cx="7205725" cy="55079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39685-6F67-874E-AFB2-45F0F945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5F9A00A-720B-C548-85C7-30150067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4" y="353085"/>
            <a:ext cx="3932237" cy="140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63F52827-FC44-2D4D-9680-927EDA87B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794" y="1758635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05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601AEF-DBA9-3C41-B0CA-286084FC6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4D6318-A1CB-1F40-B58B-C5FE4C2EB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1D8C7E-A497-5D4C-9226-AF286F248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44" y="2177378"/>
            <a:ext cx="5729466" cy="1955271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BCC1901-980B-F54A-A120-E393850E22B2}"/>
              </a:ext>
            </a:extLst>
          </p:cNvPr>
          <p:cNvSpPr txBox="1">
            <a:spLocks/>
          </p:cNvSpPr>
          <p:nvPr userDrawn="1"/>
        </p:nvSpPr>
        <p:spPr>
          <a:xfrm>
            <a:off x="463103" y="6486792"/>
            <a:ext cx="11415044" cy="31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0" i="0" kern="1200">
                <a:solidFill>
                  <a:srgbClr val="DF47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>
                <a:solidFill>
                  <a:schemeClr val="bg1"/>
                </a:solidFill>
              </a:rPr>
              <a:t>Formación online en actualizaciones en Cardiología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FAAEDE6-F525-A84E-ACFF-6FA31E26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944" y="4132649"/>
            <a:ext cx="5729466" cy="126812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DF470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637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173F56-F184-3C01-3FE2-0C6221BDB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777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53CFAC-F66E-E547-BEC4-A7BE222A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92F575-A499-A844-9BBA-435B50D89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74" y="2177378"/>
            <a:ext cx="5729466" cy="1955271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00245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E9B8EA26-A560-3F47-849D-4796F90A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74" y="4132649"/>
            <a:ext cx="5729466" cy="126812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DF470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22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9D1B8-4425-744C-AE29-D7688E97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30699-8B0D-A147-82A8-288F43E71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2" y="1406202"/>
            <a:ext cx="11525061" cy="4495834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3D41F-FB18-4740-A853-C561486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3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01DAD4-3E9A-4E47-8D79-79F222681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031" y="1396333"/>
            <a:ext cx="5423025" cy="435133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4FFB51-B9F8-A541-BF0D-336C6AE0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946" y="1396333"/>
            <a:ext cx="5444147" cy="435133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119C34-6C9C-5F4A-8578-153768BC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D6DB3F-D4F6-F74C-AADE-46825ABD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865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BCC8B6-B70F-5B4A-9272-B345E90B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64" y="1218642"/>
            <a:ext cx="5464600" cy="5973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6A0472-0A8A-4846-BADE-849F0014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564" y="1928387"/>
            <a:ext cx="5464600" cy="4046899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6CDF15-4296-F84D-8BA2-039FAFF61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493" y="1218642"/>
            <a:ext cx="5464600" cy="5973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53C8A2-5055-184D-819A-2578E7D60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493" y="1928388"/>
            <a:ext cx="5464600" cy="404689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E1156F-04DC-9842-A200-254FC39E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070D566-F416-F545-B36E-148F000C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4" y="177566"/>
            <a:ext cx="11548529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68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A8368-191E-7249-9D52-7C696DC7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FA059A-93AE-A144-B677-957131B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70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35279A-68D0-4D46-A010-34F0645C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92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4AA77-FD0A-6F48-9945-180CE873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4" y="353085"/>
            <a:ext cx="3932237" cy="140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1E3FD-DAEF-094F-AAE4-9FD5C156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695" y="394957"/>
            <a:ext cx="7169511" cy="4873625"/>
          </a:xfrm>
        </p:spPr>
        <p:txBody>
          <a:bodyPr>
            <a:normAutofit/>
          </a:bodyPr>
          <a:lstStyle>
            <a:lvl1pPr>
              <a:buClr>
                <a:srgbClr val="DF470D"/>
              </a:buClr>
              <a:defRPr sz="1600"/>
            </a:lvl1pPr>
            <a:lvl2pPr>
              <a:buClr>
                <a:srgbClr val="DF470D"/>
              </a:buClr>
              <a:defRPr sz="1600"/>
            </a:lvl2pPr>
            <a:lvl3pPr>
              <a:buClr>
                <a:srgbClr val="DF470D"/>
              </a:buClr>
              <a:defRPr sz="1600"/>
            </a:lvl3pPr>
            <a:lvl4pPr>
              <a:buClr>
                <a:srgbClr val="DF470D"/>
              </a:buClr>
              <a:defRPr sz="1600"/>
            </a:lvl4pPr>
            <a:lvl5pPr>
              <a:buClr>
                <a:srgbClr val="DF470D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34733-D226-C643-A6F9-B112EA72E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794" y="1758635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CD7F81-1231-5E41-BEC6-12281E00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4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CA4FB6-C860-AA79-EFDA-D438BDCA27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7CEA30-7FC2-0B4D-AC45-1204A304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177566"/>
            <a:ext cx="11561275" cy="104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9B6620-E63C-754C-9D65-8BE11DA0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18" y="1406202"/>
            <a:ext cx="11561275" cy="404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41F599-377A-2E47-931B-7B8C22B8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8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DF470D"/>
                </a:solidFill>
              </a:defRPr>
            </a:lvl1pPr>
          </a:lstStyle>
          <a:p>
            <a:fld id="{4094CC2B-552C-BD49-BB57-6E663FD0C8E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19D375-FDF0-1772-E1F1-9AA804BEC98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82375" y="63500"/>
            <a:ext cx="774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9429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DF470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af19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93/eurheartj/ehaf1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93/eurheartj/ehaf19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af19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93/eurheartj/ehaf19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93/eurheartj/ehaf19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af19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af19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af19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af19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9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C2CD6-1492-885C-5931-82BD4750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TERAPEUTICOS SEGÚN RIESGO</a:t>
            </a:r>
          </a:p>
        </p:txBody>
      </p:sp>
      <p:pic>
        <p:nvPicPr>
          <p:cNvPr id="6" name="Marcador de contenido 5" descr="Gráfico&#10;&#10;El contenido generado por IA puede ser incorrecto.">
            <a:extLst>
              <a:ext uri="{FF2B5EF4-FFF2-40B4-BE49-F238E27FC236}">
                <a16:creationId xmlns:a16="http://schemas.microsoft.com/office/drawing/2014/main" id="{C5218B7A-8C24-5DFD-8DAD-5C96879EB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821" y="1235130"/>
            <a:ext cx="7410201" cy="5095501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87DD35-16AF-BD48-D370-F44344CA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10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389FCE-54F0-56FC-487F-32B8170DF0B6}"/>
              </a:ext>
            </a:extLst>
          </p:cNvPr>
          <p:cNvSpPr txBox="1"/>
          <p:nvPr/>
        </p:nvSpPr>
        <p:spPr>
          <a:xfrm>
            <a:off x="9999022" y="5353082"/>
            <a:ext cx="18468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2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CDBB7-BF61-6281-6C61-DBEC7E9C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Uso de terapias combinadas con beneficio cardiovascular demostrado</a:t>
            </a:r>
          </a:p>
        </p:txBody>
      </p:sp>
      <p:pic>
        <p:nvPicPr>
          <p:cNvPr id="6" name="Marcador de contenido 5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E23B71A9-ADFD-A1F1-825C-BA287E05C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8642"/>
            <a:ext cx="7576457" cy="4916207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3DE985-230B-2837-17AD-D646FE5A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11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C624A0D-9766-04BF-E2E5-6A00209D706A}"/>
              </a:ext>
            </a:extLst>
          </p:cNvPr>
          <p:cNvGrpSpPr/>
          <p:nvPr/>
        </p:nvGrpSpPr>
        <p:grpSpPr>
          <a:xfrm>
            <a:off x="6388083" y="3399856"/>
            <a:ext cx="5891003" cy="1971445"/>
            <a:chOff x="6388083" y="3399856"/>
            <a:chExt cx="5891003" cy="197144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7751622-8ABA-2CFF-CD04-D518423C8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8083" y="3399856"/>
              <a:ext cx="5891003" cy="1971445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08F85D7-AD38-B4E2-EE04-B7431ABBCA32}"/>
                </a:ext>
              </a:extLst>
            </p:cNvPr>
            <p:cNvCxnSpPr>
              <a:cxnSpLocks/>
            </p:cNvCxnSpPr>
            <p:nvPr/>
          </p:nvCxnSpPr>
          <p:spPr>
            <a:xfrm>
              <a:off x="8170223" y="3681350"/>
              <a:ext cx="19713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B552D0F2-8C50-5486-CD53-B511033B2320}"/>
                </a:ext>
              </a:extLst>
            </p:cNvPr>
            <p:cNvCxnSpPr>
              <a:cxnSpLocks/>
            </p:cNvCxnSpPr>
            <p:nvPr/>
          </p:nvCxnSpPr>
          <p:spPr>
            <a:xfrm>
              <a:off x="6590805" y="3964378"/>
              <a:ext cx="58189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114F0E1-3991-73EF-E8AC-5F7A5125676C}"/>
              </a:ext>
            </a:extLst>
          </p:cNvPr>
          <p:cNvSpPr txBox="1"/>
          <p:nvPr/>
        </p:nvSpPr>
        <p:spPr>
          <a:xfrm>
            <a:off x="7738980" y="5729555"/>
            <a:ext cx="413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6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73BEA-DE6C-1A7B-F746-80E2EDBE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 </a:t>
            </a:r>
            <a:r>
              <a:rPr lang="es-ES" dirty="0" err="1"/>
              <a:t>Bempedoico</a:t>
            </a:r>
            <a:endParaRPr lang="es-ES" dirty="0"/>
          </a:p>
        </p:txBody>
      </p:sp>
      <p:pic>
        <p:nvPicPr>
          <p:cNvPr id="6" name="Marcador de contenido 5" descr="Gráfico&#10;&#10;El contenido generado por IA puede ser incorrecto.">
            <a:extLst>
              <a:ext uri="{FF2B5EF4-FFF2-40B4-BE49-F238E27FC236}">
                <a16:creationId xmlns:a16="http://schemas.microsoft.com/office/drawing/2014/main" id="{A4D5CF18-D7A6-B1CE-940D-A58689A94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541" y="136525"/>
            <a:ext cx="6173675" cy="4065361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A90FE0-4FD7-BAB6-166A-85AEBAF8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12</a:t>
            </a:fld>
            <a:endParaRPr lang="es-ES"/>
          </a:p>
        </p:txBody>
      </p:sp>
      <p:pic>
        <p:nvPicPr>
          <p:cNvPr id="8" name="Imagen 7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AB46C1F5-2487-2C11-67C8-C5B3C4B6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48" y="4242927"/>
            <a:ext cx="11638413" cy="17514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38FF61-60F1-B42F-1E16-BAA39E600620}"/>
              </a:ext>
            </a:extLst>
          </p:cNvPr>
          <p:cNvSpPr txBox="1"/>
          <p:nvPr/>
        </p:nvSpPr>
        <p:spPr>
          <a:xfrm>
            <a:off x="10166216" y="448101"/>
            <a:ext cx="18474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Nissen SE, </a:t>
            </a:r>
            <a:r>
              <a:rPr lang="es-ES" sz="700" i="1" dirty="0" err="1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Lincoff</a:t>
            </a: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AM, Brennan D, Ray KK, Mason D, </a:t>
            </a:r>
            <a:r>
              <a:rPr lang="es-ES" sz="700" i="1" dirty="0" err="1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Kastelein</a:t>
            </a: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JJP, et al. </a:t>
            </a:r>
            <a:r>
              <a:rPr lang="es-ES" sz="700" i="1" dirty="0" err="1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Bempedoic</a:t>
            </a: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Acid</a:t>
            </a: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and Cardiovascular </a:t>
            </a:r>
            <a:r>
              <a:rPr lang="es-ES" sz="700" i="1" dirty="0" err="1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Outcomes</a:t>
            </a: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s-ES" sz="700" i="1" dirty="0" err="1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Statin-Intolerant</a:t>
            </a: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Patients</a:t>
            </a: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N Engl J </a:t>
            </a:r>
            <a:r>
              <a:rPr lang="es-ES" sz="700" i="1" dirty="0" err="1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Med</a:t>
            </a:r>
            <a:r>
              <a:rPr lang="es-ES" sz="700" i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2023;388(15):1353–64. doi:10.1056/NEJMoa2215024.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583EE7-F1A1-B8B4-8DEE-5836BC8169F6}"/>
              </a:ext>
            </a:extLst>
          </p:cNvPr>
          <p:cNvSpPr txBox="1"/>
          <p:nvPr/>
        </p:nvSpPr>
        <p:spPr>
          <a:xfrm>
            <a:off x="10094231" y="3502253"/>
            <a:ext cx="18468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5CEC5-7275-2BD4-3112-6D4EA31A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Terapia combinada desde el alta del SCA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CDAC802-DCF5-933F-3E59-8264D5CCD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26" y="2387924"/>
            <a:ext cx="11721747" cy="1041076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FB0596-E08D-0CF7-79EA-8F5F77C1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13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E00097-E1FD-9779-7001-B42601ADC3CC}"/>
              </a:ext>
            </a:extLst>
          </p:cNvPr>
          <p:cNvSpPr txBox="1"/>
          <p:nvPr/>
        </p:nvSpPr>
        <p:spPr>
          <a:xfrm>
            <a:off x="7738980" y="5729555"/>
            <a:ext cx="413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2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D2EDE-52F6-44C3-2C31-072CF697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0"/>
            <a:ext cx="11525061" cy="1041076"/>
          </a:xfrm>
        </p:spPr>
        <p:txBody>
          <a:bodyPr/>
          <a:lstStyle/>
          <a:p>
            <a:r>
              <a:rPr lang="es-ES" dirty="0"/>
              <a:t>Estatinas para reducir el riesgo de cardiotoxicidad por QT</a:t>
            </a:r>
          </a:p>
        </p:txBody>
      </p:sp>
      <p:pic>
        <p:nvPicPr>
          <p:cNvPr id="6" name="Marcador de contenido 5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8B045FA5-B12B-5BFE-7CC3-2F3303E97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737"/>
          <a:stretch>
            <a:fillRect/>
          </a:stretch>
        </p:blipFill>
        <p:spPr>
          <a:xfrm>
            <a:off x="2157005" y="1041076"/>
            <a:ext cx="8340488" cy="3685342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B77B95-988E-4B05-D6E9-2CE59BE2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14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44EBB9-11A2-4AD6-5FE0-D146A3426AB8}"/>
              </a:ext>
            </a:extLst>
          </p:cNvPr>
          <p:cNvSpPr txBox="1"/>
          <p:nvPr/>
        </p:nvSpPr>
        <p:spPr>
          <a:xfrm>
            <a:off x="8720804" y="3849499"/>
            <a:ext cx="233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/>
              <a:t>D’Amario</a:t>
            </a:r>
            <a:r>
              <a:rPr lang="es-ES" sz="1400" dirty="0"/>
              <a:t> D. </a:t>
            </a:r>
            <a:r>
              <a:rPr lang="es-ES" sz="1400" dirty="0" err="1"/>
              <a:t>Int</a:t>
            </a:r>
            <a:r>
              <a:rPr lang="es-ES" sz="1400" dirty="0"/>
              <a:t> J </a:t>
            </a:r>
            <a:r>
              <a:rPr lang="es-ES" sz="1400" dirty="0" err="1"/>
              <a:t>Cardiol</a:t>
            </a:r>
            <a:r>
              <a:rPr lang="es-ES" sz="1400" dirty="0"/>
              <a:t> 2023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F84150-2248-233C-93CC-DB16B57B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" y="4939789"/>
            <a:ext cx="12079158" cy="104107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960F797-0B5D-94BF-7476-8751C4A42445}"/>
              </a:ext>
            </a:extLst>
          </p:cNvPr>
          <p:cNvSpPr txBox="1"/>
          <p:nvPr/>
        </p:nvSpPr>
        <p:spPr>
          <a:xfrm>
            <a:off x="9784368" y="4390941"/>
            <a:ext cx="2199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8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3A533-9DEE-182C-FCA3-C957C40D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Estatinas en prevención primaria de sujetos VIH+</a:t>
            </a:r>
          </a:p>
        </p:txBody>
      </p:sp>
      <p:pic>
        <p:nvPicPr>
          <p:cNvPr id="6" name="Marcador de contenido 5" descr="Gráfico&#10;&#10;El contenido generado por IA puede ser incorrecto.">
            <a:extLst>
              <a:ext uri="{FF2B5EF4-FFF2-40B4-BE49-F238E27FC236}">
                <a16:creationId xmlns:a16="http://schemas.microsoft.com/office/drawing/2014/main" id="{7075E2AD-8AB8-7CC7-E9FA-3B10EE4C4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847" y="1744660"/>
            <a:ext cx="8890000" cy="2032000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693A4F-0B0A-F2B1-F9F7-E0BCB302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15</a:t>
            </a:fld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88C80D-C0DD-CD02-7F47-682E05715B5C}"/>
              </a:ext>
            </a:extLst>
          </p:cNvPr>
          <p:cNvSpPr txBox="1"/>
          <p:nvPr/>
        </p:nvSpPr>
        <p:spPr>
          <a:xfrm>
            <a:off x="9803463" y="3569908"/>
            <a:ext cx="2065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/>
              <a:t>Reprieve</a:t>
            </a:r>
            <a:r>
              <a:rPr lang="es-ES" sz="1400" dirty="0"/>
              <a:t> trial, NEJM 2023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CF724AE-6F2D-3ED5-6ED4-89195096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32" y="4286488"/>
            <a:ext cx="11157893" cy="104107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EA49937-C888-E30C-A25F-DB4DDA7F2280}"/>
              </a:ext>
            </a:extLst>
          </p:cNvPr>
          <p:cNvSpPr txBox="1"/>
          <p:nvPr/>
        </p:nvSpPr>
        <p:spPr>
          <a:xfrm>
            <a:off x="7738980" y="5729555"/>
            <a:ext cx="413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 descr="Gráfico&#10;&#10;El contenido generado por IA puede ser incorrecto.">
            <a:extLst>
              <a:ext uri="{FF2B5EF4-FFF2-40B4-BE49-F238E27FC236}">
                <a16:creationId xmlns:a16="http://schemas.microsoft.com/office/drawing/2014/main" id="{033311D8-754A-7B00-9616-E0A33F375C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33" b="-1"/>
          <a:stretch>
            <a:fillRect/>
          </a:stretch>
        </p:blipFill>
        <p:spPr>
          <a:xfrm>
            <a:off x="1500270" y="1379095"/>
            <a:ext cx="9191460" cy="4659716"/>
          </a:xfr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1DF01B7-E956-0345-AB64-EF508D1D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farmacológico para la </a:t>
            </a:r>
            <a:r>
              <a:rPr lang="es-ES" dirty="0" err="1"/>
              <a:t>Hipertrigligeridemia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A3E5AB-2111-BD46-B028-B6562BF8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16</a:t>
            </a:fld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8BBC2BB-2457-182B-E07B-8E8FD3372BD4}"/>
              </a:ext>
            </a:extLst>
          </p:cNvPr>
          <p:cNvGrpSpPr/>
          <p:nvPr/>
        </p:nvGrpSpPr>
        <p:grpSpPr>
          <a:xfrm>
            <a:off x="1500270" y="1109272"/>
            <a:ext cx="9307638" cy="899410"/>
            <a:chOff x="1500270" y="1109272"/>
            <a:chExt cx="9307638" cy="89941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C718-5C75-822A-00AB-9DB2DF42A129}"/>
                </a:ext>
              </a:extLst>
            </p:cNvPr>
            <p:cNvSpPr/>
            <p:nvPr/>
          </p:nvSpPr>
          <p:spPr>
            <a:xfrm>
              <a:off x="1500270" y="1109272"/>
              <a:ext cx="7853592" cy="524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986C932-12C2-DFAA-F549-3931423ABEDB}"/>
                </a:ext>
              </a:extLst>
            </p:cNvPr>
            <p:cNvSpPr/>
            <p:nvPr/>
          </p:nvSpPr>
          <p:spPr>
            <a:xfrm>
              <a:off x="10088380" y="1218642"/>
              <a:ext cx="719528" cy="79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97FF4C4-DFC7-3CFE-E9E7-8096A1679B6B}"/>
              </a:ext>
            </a:extLst>
          </p:cNvPr>
          <p:cNvSpPr txBox="1"/>
          <p:nvPr/>
        </p:nvSpPr>
        <p:spPr>
          <a:xfrm>
            <a:off x="8557128" y="5708015"/>
            <a:ext cx="34864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Emerging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Treatment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Options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Hypertriglyceridemia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Review"Autores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Jakub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Michal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Zimodro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Manfredi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Rizzo,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Ioanna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Gouni-BertholdPublicado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en: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Pharmaceuticals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2025;18(2):147.DOI: 10.3390/ph18020147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5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F0CA1-F1C1-D549-952B-3CEAD54C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Nuevas recomendaciones para el tratamiento de la </a:t>
            </a:r>
            <a:r>
              <a:rPr lang="es-ES" dirty="0" err="1"/>
              <a:t>HTg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656FDB-07BA-834E-883B-14EEFC12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17</a:t>
            </a:fld>
            <a:endParaRPr lang="es-ES"/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4745C80F-2221-215F-40FF-356E18619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2114550"/>
            <a:ext cx="11645031" cy="26373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629FC8-7D8C-FD19-D39A-3A63BBE0B7B1}"/>
              </a:ext>
            </a:extLst>
          </p:cNvPr>
          <p:cNvSpPr txBox="1"/>
          <p:nvPr/>
        </p:nvSpPr>
        <p:spPr>
          <a:xfrm>
            <a:off x="7738980" y="5729555"/>
            <a:ext cx="413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8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40D55-56BE-B6C2-A3D2-F417E685C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FBB1-24F3-DEEA-A658-6DA0275F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Estudio SPORT. Suplementos, Placebo o Rosuvastatina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AC70FF0-1D10-9553-4775-39C1312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18</a:t>
            </a:fld>
            <a:endParaRPr lang="es-ES"/>
          </a:p>
        </p:txBody>
      </p:sp>
      <p:pic>
        <p:nvPicPr>
          <p:cNvPr id="4" name="Imagen 3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A75248D1-6F74-86BE-53F9-3DF476F11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6" y="1046937"/>
            <a:ext cx="9459536" cy="4764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4E49ADF-BDF0-0C03-6DF3-FD9E73DAF576}"/>
              </a:ext>
            </a:extLst>
          </p:cNvPr>
          <p:cNvSpPr txBox="1"/>
          <p:nvPr/>
        </p:nvSpPr>
        <p:spPr>
          <a:xfrm>
            <a:off x="8860281" y="5714374"/>
            <a:ext cx="327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Laffin</a:t>
            </a:r>
            <a:r>
              <a:rPr lang="es-ES" dirty="0"/>
              <a:t> LL et al. JACC 2023;81:1-12</a:t>
            </a:r>
          </a:p>
        </p:txBody>
      </p:sp>
    </p:spTree>
    <p:extLst>
      <p:ext uri="{BB962C8B-B14F-4D97-AF65-F5344CB8AC3E}">
        <p14:creationId xmlns:p14="http://schemas.microsoft.com/office/powerpoint/2010/main" val="186925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AF527-FDCF-B002-D323-F27FF186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1EF5E-9504-C7AD-B2EF-18570BD6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Novedad sobre el uso de Suplementos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C654551-0C31-8C45-BF03-CFED8DEC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19</a:t>
            </a:fld>
            <a:endParaRPr lang="es-ES"/>
          </a:p>
        </p:txBody>
      </p:sp>
      <p:pic>
        <p:nvPicPr>
          <p:cNvPr id="7" name="Imagen 6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3AC760CA-3D34-C80E-2E2D-9D5A49F8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5" y="2533338"/>
            <a:ext cx="12184108" cy="16639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0B417F2-2CFC-78DE-58B4-9EB802283793}"/>
              </a:ext>
            </a:extLst>
          </p:cNvPr>
          <p:cNvSpPr txBox="1"/>
          <p:nvPr/>
        </p:nvSpPr>
        <p:spPr>
          <a:xfrm>
            <a:off x="7738980" y="5729555"/>
            <a:ext cx="413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7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0E4294-258B-278B-2F4C-F306D675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6F14F09-7F23-FDD0-99C6-55EE69A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07" y="177566"/>
            <a:ext cx="11525061" cy="1041076"/>
          </a:xfrm>
        </p:spPr>
        <p:txBody>
          <a:bodyPr>
            <a:normAutofit/>
          </a:bodyPr>
          <a:lstStyle/>
          <a:p>
            <a:r>
              <a:rPr lang="es-ES" sz="1800" dirty="0"/>
              <a:t>EXONERACIÓN DE RESPONSABILIDAD Y USO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DCA5F-AD8B-3648-CD3D-A82CFA417113}"/>
              </a:ext>
            </a:extLst>
          </p:cNvPr>
          <p:cNvSpPr txBox="1"/>
          <p:nvPr/>
        </p:nvSpPr>
        <p:spPr>
          <a:xfrm>
            <a:off x="322907" y="977481"/>
            <a:ext cx="11525061" cy="38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Igualmente, todos los nombres comerciales, marcas o signos distintivos de cualquier clase contenidos en la Presentación están protegidos por la Ley.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reproducción, distribución, comercialización, transformación, comunicación pública y, en general, cualquier otra forma de explotación, por cualquier procedimiento, de todo o parte de la Presentación 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</a:p>
        </p:txBody>
      </p:sp>
    </p:spTree>
    <p:extLst>
      <p:ext uri="{BB962C8B-B14F-4D97-AF65-F5344CB8AC3E}">
        <p14:creationId xmlns:p14="http://schemas.microsoft.com/office/powerpoint/2010/main" val="58685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2131D-4FCB-9514-ECFA-660FB10BD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F9422-75A5-FEFC-8FFF-1D9A3278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08AE7-A46E-A3A4-96C1-9E79AD78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Utilización de SCORE2 y SCORE OP para estratificar riesgo. </a:t>
            </a:r>
          </a:p>
          <a:p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PCRus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2 mg/L y Calcio coronario como modificador de riesgo 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Novedades de la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Lp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(a) (&gt;50mg/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dL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 &gt;105nmol/L)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Aparición del RIESGO EXTREMO (LDL&lt;40 mg/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dL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Nuevas recomendaciones para terapias de reducción de colesterol LDL (Ac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Bempedoico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Nuevas recomendaciones para poblaciones específicas de pacientes:</a:t>
            </a: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Tto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combinado al alta del SCA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Estatinas para reducir el riesgo de cardiotoxicidad por QT	</a:t>
            </a: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Estatinas en prevención primaria de sujetos VIH+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Novedades en el manejo de los triglicéridos y contraindicación para los nutraceúticos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14052B-EE48-C635-27BF-142B0F06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92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C4C44-5D89-F484-399B-7DB2F5A1A837}"/>
              </a:ext>
            </a:extLst>
          </p:cNvPr>
          <p:cNvSpPr txBox="1"/>
          <p:nvPr/>
        </p:nvSpPr>
        <p:spPr>
          <a:xfrm rot="16200000">
            <a:off x="10959264" y="5545723"/>
            <a:ext cx="18303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ES-CRAT-2500053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B1E43E-A1ED-1C8A-7240-288F0656343F}"/>
              </a:ext>
            </a:extLst>
          </p:cNvPr>
          <p:cNvSpPr txBox="1"/>
          <p:nvPr/>
        </p:nvSpPr>
        <p:spPr>
          <a:xfrm>
            <a:off x="148307" y="6460875"/>
            <a:ext cx="2474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</a:rPr>
              <a:t>Fecha de elaboración: </a:t>
            </a:r>
            <a:r>
              <a:rPr lang="es-ES" sz="1200" dirty="0">
                <a:solidFill>
                  <a:schemeClr val="bg1"/>
                </a:solidFill>
              </a:rPr>
              <a:t>octubre 2025</a:t>
            </a:r>
          </a:p>
        </p:txBody>
      </p:sp>
    </p:spTree>
    <p:extLst>
      <p:ext uri="{BB962C8B-B14F-4D97-AF65-F5344CB8AC3E}">
        <p14:creationId xmlns:p14="http://schemas.microsoft.com/office/powerpoint/2010/main" val="142555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1239C-BC3C-83DC-7AAD-182168C26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A3F54C-C8DD-BFBF-67A6-BD8774EA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3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2CBC71C-AAC7-B76E-2DD5-31CBF68D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07" y="177566"/>
            <a:ext cx="11525061" cy="1041076"/>
          </a:xfrm>
        </p:spPr>
        <p:txBody>
          <a:bodyPr>
            <a:normAutofit/>
          </a:bodyPr>
          <a:lstStyle/>
          <a:p>
            <a:r>
              <a:rPr lang="es-ES" sz="1800" dirty="0"/>
              <a:t>CONFLICTOS DE INTERÉS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AA9049-A60E-0DCC-0244-338EF136B9FE}"/>
              </a:ext>
            </a:extLst>
          </p:cNvPr>
          <p:cNvSpPr txBox="1"/>
          <p:nvPr/>
        </p:nvSpPr>
        <p:spPr>
          <a:xfrm>
            <a:off x="696036" y="1451297"/>
            <a:ext cx="111519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s-ES" sz="2400" kern="0" dirty="0">
                <a:latin typeface="Tahoma" charset="0"/>
              </a:rPr>
              <a:t>En relación con esta presentación, en los últimos 5 años he recibido compensación económica por charlas educativas, asesorías científicas, proyectos de investigación...de:</a:t>
            </a:r>
          </a:p>
          <a:p>
            <a:pPr marL="261938" lvl="1" indent="0">
              <a:buFontTx/>
              <a:buNone/>
            </a:pPr>
            <a:r>
              <a:rPr lang="es-ES" sz="2400" b="1" kern="0" dirty="0">
                <a:latin typeface="Tahoma" charset="0"/>
                <a:cs typeface="Tahoma" charset="0"/>
              </a:rPr>
              <a:t>Almirall, </a:t>
            </a:r>
            <a:r>
              <a:rPr lang="es-ES" sz="2400" b="1" kern="0" dirty="0" err="1">
                <a:latin typeface="Tahoma" charset="0"/>
                <a:cs typeface="Tahoma" charset="0"/>
              </a:rPr>
              <a:t>Adamed</a:t>
            </a:r>
            <a:r>
              <a:rPr lang="es-ES" sz="2400" b="1" kern="0" dirty="0">
                <a:latin typeface="Tahoma" charset="0"/>
                <a:cs typeface="Tahoma" charset="0"/>
              </a:rPr>
              <a:t>, Amgen, Casen </a:t>
            </a:r>
            <a:r>
              <a:rPr lang="es-ES" sz="2400" b="1" kern="0" dirty="0" err="1">
                <a:latin typeface="Tahoma" charset="0"/>
                <a:cs typeface="Tahoma" charset="0"/>
              </a:rPr>
              <a:t>Recordati</a:t>
            </a:r>
            <a:r>
              <a:rPr lang="es-ES" sz="2400" b="1" kern="0" dirty="0">
                <a:latin typeface="Tahoma" charset="0"/>
                <a:cs typeface="Tahoma" charset="0"/>
              </a:rPr>
              <a:t>, </a:t>
            </a:r>
            <a:r>
              <a:rPr lang="es-ES" sz="2400" b="1" kern="0" dirty="0" err="1">
                <a:latin typeface="Tahoma" charset="0"/>
                <a:cs typeface="Tahoma" charset="0"/>
              </a:rPr>
              <a:t>Daiichi-Sankyo</a:t>
            </a:r>
            <a:r>
              <a:rPr lang="es-ES" sz="2400" b="1" kern="0" dirty="0">
                <a:latin typeface="Tahoma" charset="0"/>
                <a:cs typeface="Tahoma" charset="0"/>
              </a:rPr>
              <a:t>, Esteve, Ferrer, MSD, </a:t>
            </a:r>
            <a:r>
              <a:rPr lang="es-ES" sz="2400" b="1" kern="0" dirty="0" err="1">
                <a:latin typeface="Tahoma" charset="0"/>
                <a:cs typeface="Tahoma" charset="0"/>
              </a:rPr>
              <a:t>Mylan</a:t>
            </a:r>
            <a:r>
              <a:rPr lang="es-ES" sz="2400" b="1" kern="0" dirty="0">
                <a:latin typeface="Tahoma" charset="0"/>
                <a:cs typeface="Tahoma" charset="0"/>
              </a:rPr>
              <a:t>, Novartis, </a:t>
            </a:r>
            <a:r>
              <a:rPr lang="es-ES" sz="2400" b="1" kern="0" dirty="0" err="1">
                <a:latin typeface="Tahoma" charset="0"/>
                <a:cs typeface="Tahoma" charset="0"/>
              </a:rPr>
              <a:t>Organon</a:t>
            </a:r>
            <a:r>
              <a:rPr lang="es-ES" sz="2400" b="1" kern="0" dirty="0">
                <a:latin typeface="Tahoma" charset="0"/>
                <a:cs typeface="Tahoma" charset="0"/>
              </a:rPr>
              <a:t>, </a:t>
            </a:r>
            <a:r>
              <a:rPr lang="es-ES" sz="2400" b="1" kern="0" dirty="0" err="1">
                <a:latin typeface="Tahoma" charset="0"/>
                <a:cs typeface="Tahoma" charset="0"/>
              </a:rPr>
              <a:t>Rovi</a:t>
            </a:r>
            <a:r>
              <a:rPr lang="es-ES" sz="2400" b="1" kern="0" dirty="0">
                <a:latin typeface="Tahoma" charset="0"/>
                <a:cs typeface="Tahoma" charset="0"/>
              </a:rPr>
              <a:t>, Rubió, Sanofi, </a:t>
            </a:r>
            <a:r>
              <a:rPr lang="es-ES" sz="2400" b="1" kern="0" dirty="0" err="1">
                <a:latin typeface="Tahoma" charset="0"/>
                <a:cs typeface="Tahoma" charset="0"/>
              </a:rPr>
              <a:t>Viatris</a:t>
            </a:r>
            <a:endParaRPr lang="es-ES" sz="2400" b="1" kern="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4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64395-C256-4540-B2CC-3C410D617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Actualización guías dislipemias 2025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E0DF9-5A8C-4E43-B35E-5CE8986E8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Juan Cosin Sales</a:t>
            </a:r>
          </a:p>
          <a:p>
            <a:r>
              <a:rPr lang="es-ES" dirty="0"/>
              <a:t>Hospital Arnau de Vilanova</a:t>
            </a:r>
          </a:p>
          <a:p>
            <a:r>
              <a:rPr lang="es-ES" dirty="0"/>
              <a:t>Valencia</a:t>
            </a:r>
          </a:p>
        </p:txBody>
      </p:sp>
    </p:spTree>
    <p:extLst>
      <p:ext uri="{BB962C8B-B14F-4D97-AF65-F5344CB8AC3E}">
        <p14:creationId xmlns:p14="http://schemas.microsoft.com/office/powerpoint/2010/main" val="36157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4471B-CFAF-2F4B-824B-CFF46EC15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11259E-307F-D94F-A9D3-825FE94B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5</a:t>
            </a:fld>
            <a:endParaRPr lang="es-ES"/>
          </a:p>
        </p:txBody>
      </p:sp>
      <p:pic>
        <p:nvPicPr>
          <p:cNvPr id="6" name="Imagen 5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4F951FF3-DB37-D44A-51A7-2F17166DD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51" y="2386494"/>
            <a:ext cx="7378608" cy="229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5C896-F650-3344-9827-421FA213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Novedades de la actualización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41AB9-9B6A-8148-8AB6-3F2BD291F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Utilización de SCORE2 y SCORE OP para estratificar riesgo. </a:t>
            </a:r>
          </a:p>
          <a:p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PCRus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Calcio coronario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Novedades de la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Lp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(a)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Aparición del RIESGO EXTREMO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Nuevas recomendaciones para terapias de reducción de colesterol LDL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Nuevas recomendaciones para poblaciones específicas de pacientes:</a:t>
            </a: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Síndrome coronario agudo</a:t>
            </a: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Pacientes con cáncer con riesgo cardiovascular alto o muy alto</a:t>
            </a: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Personas con infección por VIH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Novedades en el manejo de los triglicéridos y papel nutraceúticos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23D9B7-451A-EB40-8EB7-408A5A66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0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B57BA-1E4E-9887-E9D3-1BD56A94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¿Quiénes son los pacientes de muy alto riesgo?</a:t>
            </a:r>
          </a:p>
        </p:txBody>
      </p:sp>
      <p:pic>
        <p:nvPicPr>
          <p:cNvPr id="6" name="Marcador de contenido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DB330CEE-2555-862A-2A36-783F924D6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88" y="1288210"/>
            <a:ext cx="11525250" cy="4122327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9EAEA9-4425-9134-62B9-AE14991C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7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FBC424-A65C-7AB0-74ED-B7408EB25FA3}"/>
              </a:ext>
            </a:extLst>
          </p:cNvPr>
          <p:cNvSpPr txBox="1"/>
          <p:nvPr/>
        </p:nvSpPr>
        <p:spPr>
          <a:xfrm>
            <a:off x="7738335" y="5750126"/>
            <a:ext cx="413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7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7692E-ACDB-7D1D-2A47-05B7570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Lp</a:t>
            </a:r>
            <a:r>
              <a:rPr lang="es-ES" dirty="0"/>
              <a:t>(a) y riesgo </a:t>
            </a:r>
            <a:r>
              <a:rPr lang="es-ES" dirty="0" err="1"/>
              <a:t>CVasc</a:t>
            </a:r>
            <a:endParaRPr lang="es-ES" dirty="0"/>
          </a:p>
        </p:txBody>
      </p:sp>
      <p:pic>
        <p:nvPicPr>
          <p:cNvPr id="8" name="Marcador de contenido 7" descr="Gráfico&#10;&#10;El contenido generado por IA puede ser incorrecto.">
            <a:extLst>
              <a:ext uri="{FF2B5EF4-FFF2-40B4-BE49-F238E27FC236}">
                <a16:creationId xmlns:a16="http://schemas.microsoft.com/office/drawing/2014/main" id="{90C77A0C-B524-3371-D5E2-7BA2CF439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7000" y="1042923"/>
            <a:ext cx="6886417" cy="5512256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C5AC6E-49BC-F5CD-E521-01014973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8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7AED90-8B7B-A1FD-6C6E-29013FABB022}"/>
              </a:ext>
            </a:extLst>
          </p:cNvPr>
          <p:cNvSpPr txBox="1"/>
          <p:nvPr/>
        </p:nvSpPr>
        <p:spPr>
          <a:xfrm>
            <a:off x="308583" y="1848034"/>
            <a:ext cx="39546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El riesgo de </a:t>
            </a:r>
            <a:r>
              <a:rPr lang="es-ES" sz="2400" b="1" dirty="0" err="1"/>
              <a:t>Lp</a:t>
            </a:r>
            <a:r>
              <a:rPr lang="es-ES" sz="2400" b="1" dirty="0"/>
              <a:t>(a) aumenta ligeramente entre 30 mg/</a:t>
            </a:r>
            <a:r>
              <a:rPr lang="es-ES" sz="2400" b="1" dirty="0" err="1"/>
              <a:t>dL</a:t>
            </a:r>
            <a:r>
              <a:rPr lang="es-ES" sz="2400" b="1" dirty="0"/>
              <a:t> (62 nmol/L) a 50 mg/</a:t>
            </a:r>
            <a:r>
              <a:rPr lang="es-ES" sz="2400" b="1" dirty="0" err="1"/>
              <a:t>dL</a:t>
            </a:r>
            <a:r>
              <a:rPr lang="es-ES" sz="2400" b="1" dirty="0"/>
              <a:t> (105 nmol/L) y se vuelve clínicamente relevante por encima de 50 mg/</a:t>
            </a:r>
            <a:r>
              <a:rPr lang="es-ES" sz="2400" b="1" dirty="0" err="1"/>
              <a:t>dL</a:t>
            </a:r>
            <a:r>
              <a:rPr lang="es-ES" sz="2400" b="1" dirty="0"/>
              <a:t> (105 nmol/L), con niveles más altos asociados con un mayor aumento en el riesgo CV.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4BFF9B-F3CE-9D20-9D0E-31676124FB6D}"/>
              </a:ext>
            </a:extLst>
          </p:cNvPr>
          <p:cNvSpPr txBox="1"/>
          <p:nvPr/>
        </p:nvSpPr>
        <p:spPr>
          <a:xfrm>
            <a:off x="308583" y="5739857"/>
            <a:ext cx="413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 F, et al. 2025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 ESC/EAS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Guidelines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Dyslipidaemias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Heart </a:t>
            </a:r>
            <a:r>
              <a:rPr lang="es-ES" sz="700" i="1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700" i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(2025) 00, 1–20 </a:t>
            </a:r>
            <a:r>
              <a:rPr lang="es-ES" sz="700" i="1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https://doi.org/10.1093/eurheartj/ehaf190</a:t>
            </a:r>
            <a:r>
              <a:rPr lang="es-ES" sz="7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9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1D6B-BC62-DCE7-F373-5561022D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modificadores del riesgo</a:t>
            </a:r>
          </a:p>
        </p:txBody>
      </p:sp>
      <p:pic>
        <p:nvPicPr>
          <p:cNvPr id="6" name="Marcador de contenido 5" descr="Tabla&#10;&#10;El contenido generado por IA puede ser incorrecto.">
            <a:extLst>
              <a:ext uri="{FF2B5EF4-FFF2-40B4-BE49-F238E27FC236}">
                <a16:creationId xmlns:a16="http://schemas.microsoft.com/office/drawing/2014/main" id="{4CA4DE2E-C078-17F5-B99B-3EB5C8AE2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05" y="1218642"/>
            <a:ext cx="7126530" cy="4495800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69423F-FD4B-0BD0-3605-85B9FE5A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9</a:t>
            </a:fld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EE9A476-5762-1087-DC5C-6E02A8B7080B}"/>
              </a:ext>
            </a:extLst>
          </p:cNvPr>
          <p:cNvGrpSpPr/>
          <p:nvPr/>
        </p:nvGrpSpPr>
        <p:grpSpPr>
          <a:xfrm>
            <a:off x="6486978" y="2708232"/>
            <a:ext cx="5705022" cy="1220149"/>
            <a:chOff x="6486978" y="2708232"/>
            <a:chExt cx="5705022" cy="1220149"/>
          </a:xfrm>
        </p:grpSpPr>
        <p:pic>
          <p:nvPicPr>
            <p:cNvPr id="8" name="Imagen 7" descr="Texto&#10;&#10;El contenido generado por IA puede ser incorrecto.">
              <a:extLst>
                <a:ext uri="{FF2B5EF4-FFF2-40B4-BE49-F238E27FC236}">
                  <a16:creationId xmlns:a16="http://schemas.microsoft.com/office/drawing/2014/main" id="{D2A8E20C-54CB-D8B6-B659-88B7D170F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6978" y="2708232"/>
              <a:ext cx="5705022" cy="1220149"/>
            </a:xfrm>
            <a:prstGeom prst="rect">
              <a:avLst/>
            </a:prstGeom>
          </p:spPr>
        </p:pic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F4D1353-4294-581B-96A6-7F6181785770}"/>
                </a:ext>
              </a:extLst>
            </p:cNvPr>
            <p:cNvCxnSpPr/>
            <p:nvPr/>
          </p:nvCxnSpPr>
          <p:spPr>
            <a:xfrm>
              <a:off x="7532914" y="2917371"/>
              <a:ext cx="29754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12BFC1A-43B1-F867-89A9-B9F1A7FAFFE6}"/>
                </a:ext>
              </a:extLst>
            </p:cNvPr>
            <p:cNvCxnSpPr>
              <a:cxnSpLocks/>
            </p:cNvCxnSpPr>
            <p:nvPr/>
          </p:nvCxnSpPr>
          <p:spPr>
            <a:xfrm>
              <a:off x="7503886" y="3185885"/>
              <a:ext cx="163652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250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82d938-eed8-4f66-91f4-7f32b41279f6" xsi:nil="true"/>
    <lcf76f155ced4ddcb4097134ff3c332f xmlns="47a9303c-e34e-4aba-b04f-8b73d6b2bd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B025F6F53854BA62B38DE15BF4E66" ma:contentTypeVersion="14" ma:contentTypeDescription="Crea un document nou" ma:contentTypeScope="" ma:versionID="6cd0c0bdbc8ee6665dcc30a6acbfbef2">
  <xsd:schema xmlns:xsd="http://www.w3.org/2001/XMLSchema" xmlns:xs="http://www.w3.org/2001/XMLSchema" xmlns:p="http://schemas.microsoft.com/office/2006/metadata/properties" xmlns:ns2="6782d938-eed8-4f66-91f4-7f32b41279f6" xmlns:ns3="47a9303c-e34e-4aba-b04f-8b73d6b2bda0" targetNamespace="http://schemas.microsoft.com/office/2006/metadata/properties" ma:root="true" ma:fieldsID="afdd416f7969a35989bad92bcb6aeb9f" ns2:_="" ns3:_="">
    <xsd:import namespace="6782d938-eed8-4f66-91f4-7f32b41279f6"/>
    <xsd:import namespace="47a9303c-e34e-4aba-b04f-8b73d6b2bda0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2d938-eed8-4f66-91f4-7f32b41279f6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9" nillable="true" ma:displayName="Taxonomy Catch All Column" ma:hidden="true" ma:list="{9de8de15-93e5-4424-9d69-8a7799085d46}" ma:internalName="TaxCatchAll" ma:showField="CatchAllData" ma:web="6782d938-eed8-4f66-91f4-7f32b41279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9303c-e34e-4aba-b04f-8b73d6b2bd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Etiquetes de la imatge" ma:readOnly="false" ma:fieldId="{5cf76f15-5ced-4ddc-b409-7134ff3c332f}" ma:taxonomyMulti="true" ma:sspId="2d7b1edc-84dd-492d-95f8-31347021a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D0F406-B2AA-4FDD-A482-DE473B11D0EC}">
  <ds:schemaRefs>
    <ds:schemaRef ds:uri="http://schemas.microsoft.com/office/2006/metadata/properties"/>
    <ds:schemaRef ds:uri="http://schemas.microsoft.com/office/infopath/2007/PartnerControls"/>
    <ds:schemaRef ds:uri="6782d938-eed8-4f66-91f4-7f32b41279f6"/>
    <ds:schemaRef ds:uri="47a9303c-e34e-4aba-b04f-8b73d6b2bda0"/>
  </ds:schemaRefs>
</ds:datastoreItem>
</file>

<file path=customXml/itemProps2.xml><?xml version="1.0" encoding="utf-8"?>
<ds:datastoreItem xmlns:ds="http://schemas.openxmlformats.org/officeDocument/2006/customXml" ds:itemID="{6BE386AC-355A-46E7-A529-EA5B8F3BCF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82d938-eed8-4f66-91f4-7f32b41279f6"/>
    <ds:schemaRef ds:uri="47a9303c-e34e-4aba-b04f-8b73d6b2b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3C1CD-B380-4EB2-AF31-4FD82555DE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1331</Words>
  <Application>Microsoft Macintosh PowerPoint</Application>
  <PresentationFormat>Panorámica</PresentationFormat>
  <Paragraphs>80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Tahoma</vt:lpstr>
      <vt:lpstr>Wingdings</vt:lpstr>
      <vt:lpstr>Tema de Office</vt:lpstr>
      <vt:lpstr>Presentación de PowerPoint</vt:lpstr>
      <vt:lpstr>EXONERACIÓN DE RESPONSABILIDAD Y USO DE LA PRESENTACIÓN</vt:lpstr>
      <vt:lpstr>CONFLICTOS DE INTERÉS</vt:lpstr>
      <vt:lpstr>Actualización guías dislipemias 2025</vt:lpstr>
      <vt:lpstr>Presentación de PowerPoint</vt:lpstr>
      <vt:lpstr>Novedades de la actualización</vt:lpstr>
      <vt:lpstr>¿Quiénes son los pacientes de muy alto riesgo?</vt:lpstr>
      <vt:lpstr>Lp(a) y riesgo CVasc</vt:lpstr>
      <vt:lpstr>Los modificadores del riesgo</vt:lpstr>
      <vt:lpstr>OBJETIVOS TERAPEUTICOS SEGÚN RIESGO</vt:lpstr>
      <vt:lpstr>Uso de terapias combinadas con beneficio cardiovascular demostrado</vt:lpstr>
      <vt:lpstr>Ac Bempedoico</vt:lpstr>
      <vt:lpstr>Terapia combinada desde el alta del SCA</vt:lpstr>
      <vt:lpstr>Estatinas para reducir el riesgo de cardiotoxicidad por QT</vt:lpstr>
      <vt:lpstr>Estatinas en prevención primaria de sujetos VIH+</vt:lpstr>
      <vt:lpstr>Tratamiento farmacológico para la Hipertrigligeridemia</vt:lpstr>
      <vt:lpstr>Nuevas recomendaciones para el tratamiento de la HTg</vt:lpstr>
      <vt:lpstr>Estudio SPORT. Suplementos, Placebo o Rosuvastatina </vt:lpstr>
      <vt:lpstr>Novedad sobre el uso de Suplementos</vt:lpstr>
      <vt:lpstr>RESUMEN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Cosin Sales</cp:lastModifiedBy>
  <cp:revision>26</cp:revision>
  <dcterms:created xsi:type="dcterms:W3CDTF">2020-07-02T15:21:32Z</dcterms:created>
  <dcterms:modified xsi:type="dcterms:W3CDTF">2025-10-19T16:57:12Z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0x010100DE2B025F6F53854BA62B38DE15BF4E66</vt:lpwstr>
  </property>
  <property fmtid="{D5CDD505-2E9C-101B-9397-08002B2CF9AE}" pid="3" name="MSIP_Label_533616b6-00a5-4cd1-b577-93208fa93eb1_Enabled">
    <vt:lpwstr>true</vt:lpwstr>
  </property>
  <property fmtid="{D5CDD505-2E9C-101B-9397-08002B2CF9AE}" pid="4" name="MSIP_Label_533616b6-00a5-4cd1-b577-93208fa93eb1_SetDate">
    <vt:lpwstr>2025-10-07T12:37:21Z</vt:lpwstr>
  </property>
  <property fmtid="{D5CDD505-2E9C-101B-9397-08002B2CF9AE}" pid="5" name="MSIP_Label_533616b6-00a5-4cd1-b577-93208fa93eb1_Method">
    <vt:lpwstr>Standard</vt:lpwstr>
  </property>
  <property fmtid="{D5CDD505-2E9C-101B-9397-08002B2CF9AE}" pid="6" name="MSIP_Label_533616b6-00a5-4cd1-b577-93208fa93eb1_Name">
    <vt:lpwstr>Internal Use</vt:lpwstr>
  </property>
  <property fmtid="{D5CDD505-2E9C-101B-9397-08002B2CF9AE}" pid="7" name="MSIP_Label_533616b6-00a5-4cd1-b577-93208fa93eb1_SiteId">
    <vt:lpwstr>342ace0e-1054-45ce-9b30-900fc0440b9d</vt:lpwstr>
  </property>
  <property fmtid="{D5CDD505-2E9C-101B-9397-08002B2CF9AE}" pid="8" name="MSIP_Label_533616b6-00a5-4cd1-b577-93208fa93eb1_ActionId">
    <vt:lpwstr>1f9601a9-41fe-4e33-b076-94da038fba33</vt:lpwstr>
  </property>
  <property fmtid="{D5CDD505-2E9C-101B-9397-08002B2CF9AE}" pid="9" name="MSIP_Label_533616b6-00a5-4cd1-b577-93208fa93eb1_ContentBits">
    <vt:lpwstr>1</vt:lpwstr>
  </property>
  <property fmtid="{D5CDD505-2E9C-101B-9397-08002B2CF9AE}" pid="10" name="MSIP_Label_533616b6-00a5-4cd1-b577-93208fa93eb1_Tag">
    <vt:lpwstr>10, 3, 0, 1</vt:lpwstr>
  </property>
  <property fmtid="{D5CDD505-2E9C-101B-9397-08002B2CF9AE}" pid="11" name="ClassificationContentMarkingHeaderLocations">
    <vt:lpwstr>Tema de Office:5</vt:lpwstr>
  </property>
  <property fmtid="{D5CDD505-2E9C-101B-9397-08002B2CF9AE}" pid="12" name="ClassificationContentMarkingHeaderText">
    <vt:lpwstr>INTERNAL USE</vt:lpwstr>
  </property>
</Properties>
</file>